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07" r:id="rId3"/>
    <p:sldId id="344" r:id="rId4"/>
    <p:sldId id="350" r:id="rId5"/>
    <p:sldId id="351" r:id="rId6"/>
    <p:sldId id="325" r:id="rId7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image1.jpeg>
</file>

<file path=ppt/media/image10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media/media1.m4a>
</file>

<file path=ppt/media/media2.m4a>
</file>

<file path=ppt/media/media3.m4a>
</file>

<file path=ppt/media/media4.m4a>
</file>

<file path=ppt/media/media5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8/10/2020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6" Type="http://schemas.openxmlformats.org/officeDocument/2006/relationships/image" Target="../media/image6.png"/><Relationship Id="rId5" Type="http://schemas.openxmlformats.org/officeDocument/2006/relationships/image" Target="../media/image5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7" Type="http://schemas.openxmlformats.org/officeDocument/2006/relationships/image" Target="../media/image2.png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6" Type="http://schemas.openxmlformats.org/officeDocument/2006/relationships/image" Target="../media/image9.png"/><Relationship Id="rId5" Type="http://schemas.openxmlformats.org/officeDocument/2006/relationships/image" Target="../media/image8.png"/><Relationship Id="rId4" Type="http://schemas.openxmlformats.org/officeDocument/2006/relationships/image" Target="../media/image7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10.png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Derivative </a:t>
            </a:r>
            <a:br>
              <a:rPr lang="en-US" dirty="0"/>
            </a:br>
            <a:r>
              <a:rPr lang="en-US" sz="2800" dirty="0"/>
              <a:t>Problem Examples Part 2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5DB8AC45-001C-4F1B-8645-435ED05AA93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791"/>
    </mc:Choice>
    <mc:Fallback>
      <p:transition spd="slow" advTm="579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 Problem Examples Part 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1811" y="1233577"/>
                <a:ext cx="10968373" cy="4658265"/>
              </a:xfrm>
            </p:spPr>
            <p:txBody>
              <a:bodyPr>
                <a:normAutofit/>
              </a:bodyPr>
              <a:lstStyle/>
              <a:p>
                <a:r>
                  <a:rPr lang="en-US" dirty="0">
                    <a:cs typeface="Times New Roman" panose="02020603050405020304" pitchFamily="18" charset="0"/>
                  </a:rPr>
                  <a:t>To take the derivative of any function we can follow the following steps:</a:t>
                </a:r>
              </a:p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cs typeface="Times New Roman" panose="02020603050405020304" pitchFamily="18" charset="0"/>
                  </a:rPr>
                  <a:t>If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>
                    <a:cs typeface="Times New Roman" panose="02020603050405020304" pitchFamily="18" charset="0"/>
                  </a:rPr>
                  <a:t> ,then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𝑎𝑛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lvl="1">
                  <a:buFont typeface="Arial" panose="020B0604020202020204" pitchFamily="34" charset="0"/>
                  <a:buChar char="•"/>
                </a:pPr>
                <a:r>
                  <a:rPr lang="en-US" sz="2000" dirty="0"/>
                  <a:t>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000" dirty="0"/>
                  <a:t> is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𝑦</m:t>
                    </m:r>
                  </m:oMath>
                </a14:m>
                <a:r>
                  <a:rPr lang="en-US" sz="2000" dirty="0"/>
                  <a:t> and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r>
                  <a:rPr lang="en-US" sz="2000" dirty="0"/>
                  <a:t> is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sz="2000" dirty="0"/>
              </a:p>
              <a:p>
                <a:pPr lvl="1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𝑎</m:t>
                    </m:r>
                  </m:oMath>
                </a14:m>
                <a:r>
                  <a:rPr lang="en-US" sz="2000" dirty="0"/>
                  <a:t> is the number in front of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sz="2000" dirty="0"/>
              </a:p>
              <a:p>
                <a:pPr lvl="1"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>
                        <a:latin typeface="Cambria Math" panose="02040503050406030204" pitchFamily="18" charset="0"/>
                      </a:rPr>
                      <m:t>𝑛</m:t>
                    </m:r>
                  </m:oMath>
                </a14:m>
                <a:r>
                  <a:rPr lang="en-US" sz="2000" dirty="0"/>
                  <a:t> is the exponent of </a:t>
                </a:r>
                <a14:m>
                  <m:oMath xmlns:m="http://schemas.openxmlformats.org/officeDocument/2006/math">
                    <m:r>
                      <a:rPr lang="en-US" sz="2000" i="1" dirty="0">
                        <a:latin typeface="Cambria Math" panose="02040503050406030204" pitchFamily="18" charset="0"/>
                      </a:rPr>
                      <m:t>𝑥</m:t>
                    </m:r>
                  </m:oMath>
                </a14:m>
                <a:endParaRPr lang="en-US" sz="32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sz="32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1811" y="1233577"/>
                <a:ext cx="10968373" cy="4658265"/>
              </a:xfrm>
              <a:blipFill>
                <a:blip r:embed="rId4"/>
                <a:stretch>
                  <a:fillRect l="-889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526F31E7-45F2-4233-AD1F-E589981C6CD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27525003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509"/>
    </mc:Choice>
    <mc:Fallback>
      <p:transition spd="slow" advTm="2350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 Problem Examples Part 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611811" y="1233577"/>
                <a:ext cx="10968373" cy="5236234"/>
              </a:xfrm>
            </p:spPr>
            <p:txBody>
              <a:bodyPr>
                <a:normAutofit fontScale="92500" lnSpcReduction="20000"/>
              </a:bodyPr>
              <a:lstStyle/>
              <a:p>
                <a:pPr marL="342900" indent="-342900">
                  <a:buFont typeface="Arial" panose="020B0604020202020204" pitchFamily="34" charset="0"/>
                  <a:buChar char="•"/>
                </a:pPr>
                <a:r>
                  <a:rPr lang="en-US" dirty="0">
                    <a:cs typeface="Times New Roman" panose="02020603050405020304" pitchFamily="18" charset="0"/>
                  </a:rPr>
                  <a:t>If 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>
                    <a:cs typeface="Times New Roman" panose="02020603050405020304" pitchFamily="18" charset="0"/>
                  </a:rPr>
                  <a:t> ,then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𝑎𝑛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Find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dirty="0">
                    <a:cs typeface="Times New Roman" panose="02020603050405020304" pitchFamily="18" charset="0"/>
                  </a:rPr>
                  <a:t>for each function</a:t>
                </a: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Q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dirty="0">
                        <a:cs typeface="Times New Roman" panose="02020603050405020304" pitchFamily="18" charset="0"/>
                      </a:rPr>
                      <m:t>uestion</m:t>
                    </m:r>
                    <m:r>
                      <a:rPr lang="en-US" dirty="0">
                        <a:cs typeface="Times New Roman" panose="02020603050405020304" pitchFamily="18" charset="0"/>
                      </a:rPr>
                      <m:t> 1.</m:t>
                    </m:r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𝑦</m:t>
                      </m:r>
                      <m:r>
                        <a:rPr lang="en-US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=3</m:t>
                      </m:r>
                      <m:sSup>
                        <m:sSupPr>
                          <m:ctrlPr>
                            <a:rPr lang="en-US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2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𝑥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−1 ;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𝑎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=−1</m:t>
                      </m:r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Derivative: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=3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e>
                      </m:d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  <m:sup>
                              <m:d>
                                <m:dPr>
                                  <m:ctrlP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</m:ctrlPr>
                                </m:dPr>
                                <m:e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2</m:t>
                                  </m:r>
                                  <m:r>
                                    <a:rPr lang="en-US" b="0" i="1" smtClean="0">
                                      <a:latin typeface="Cambria Math" panose="02040503050406030204" pitchFamily="18" charset="0"/>
                                      <a:cs typeface="Times New Roman" panose="02020603050405020304" pitchFamily="18" charset="0"/>
                                    </a:rPr>
                                    <m:t>−1</m:t>
                                  </m:r>
                                </m:e>
                              </m:d>
                            </m:sup>
                          </m:sSup>
                        </m:e>
                      </m:d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+2</m:t>
                      </m:r>
                      <m:d>
                        <m:d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sSup>
                        <m:sSupPr>
                          <m:ctrlP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(1−1)</m:t>
                          </m:r>
                        </m:sup>
                      </m:sSup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−1(0)(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𝑁𝐴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)</m:t>
                      </m:r>
                    </m:oMath>
                  </m:oMathPara>
                </a14:m>
                <a:endParaRPr lang="en-US" b="0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6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𝑥</m:t>
                              </m:r>
                            </m:e>
                            <m:sup>
                              <m:r>
                                <a:rPr lang="en-US" b="0" i="1" smtClean="0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1</m:t>
                              </m:r>
                            </m:sup>
                          </m:sSup>
                        </m:e>
                      </m:d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+2</m:t>
                      </m:r>
                      <m:d>
                        <m:d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1</m:t>
                          </m:r>
                        </m:e>
                      </m:d>
                      <m:sSup>
                        <m:sSup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0</m:t>
                          </m:r>
                        </m:sup>
                      </m:sSup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0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6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𝑥</m:t>
                      </m:r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+2</m:t>
                      </m:r>
                    </m:oMath>
                  </m:oMathPara>
                </a14:m>
                <a:endParaRPr lang="en-US" i="1" dirty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  <m:sub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(−1)</m:t>
                          </m:r>
                        </m:sub>
                      </m:sSub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6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(−1)</m:t>
                      </m:r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+2</m:t>
                      </m:r>
                    </m:oMath>
                  </m:oMathPara>
                </a14:m>
                <a:endParaRPr lang="en-US" i="1" dirty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(−1)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−</m:t>
                      </m:r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6+2</m:t>
                      </m:r>
                    </m:oMath>
                  </m:oMathPara>
                </a14:m>
                <a:endParaRPr lang="en-US" i="1" dirty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(−1)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−4</m:t>
                      </m:r>
                    </m:oMath>
                  </m:oMathPara>
                </a14:m>
                <a:endParaRPr lang="en-US" b="0" dirty="0"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611811" y="1233577"/>
                <a:ext cx="10968373" cy="5236234"/>
              </a:xfrm>
              <a:blipFill>
                <a:blip r:embed="rId4"/>
                <a:stretch>
                  <a:fillRect l="-833" t="-23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Picture 3">
            <a:extLst>
              <a:ext uri="{FF2B5EF4-FFF2-40B4-BE49-F238E27FC236}">
                <a16:creationId xmlns:a16="http://schemas.microsoft.com/office/drawing/2014/main" id="{747F2A65-0240-4A59-AA08-933DB2043DF5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6670" r="2854" b="3418"/>
          <a:stretch/>
        </p:blipFill>
        <p:spPr>
          <a:xfrm>
            <a:off x="6627304" y="1079544"/>
            <a:ext cx="3477062" cy="2452222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28457A94-E28B-4899-A59F-A5644B9FF7CB}"/>
              </a:ext>
            </a:extLst>
          </p:cNvPr>
          <p:cNvPicPr>
            <a:picLocks noChangeAspect="1"/>
          </p:cNvPicPr>
          <p:nvPr/>
        </p:nvPicPr>
        <p:blipFill rotWithShape="1">
          <a:blip r:embed="rId6"/>
          <a:srcRect b="12214"/>
          <a:stretch/>
        </p:blipFill>
        <p:spPr>
          <a:xfrm>
            <a:off x="6627304" y="3583033"/>
            <a:ext cx="3477062" cy="3040811"/>
          </a:xfrm>
          <a:prstGeom prst="rect">
            <a:avLst/>
          </a:prstGeom>
        </p:spPr>
      </p:pic>
      <p:pic>
        <p:nvPicPr>
          <p:cNvPr id="7" name="Audio 6">
            <a:hlinkClick r:id="" action="ppaction://media"/>
            <a:extLst>
              <a:ext uri="{FF2B5EF4-FFF2-40B4-BE49-F238E27FC236}">
                <a16:creationId xmlns:a16="http://schemas.microsoft.com/office/drawing/2014/main" id="{C429E56A-1A5E-4A7C-8729-DC0359241F4D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2875565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31318"/>
    </mc:Choice>
    <mc:Fallback>
      <p:transition spd="slow" advTm="23131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7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7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 Problem Examples Part 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744911" y="1134109"/>
                <a:ext cx="7276604" cy="5850676"/>
              </a:xfrm>
            </p:spPr>
            <p:txBody>
              <a:bodyPr>
                <a:normAutofit fontScale="70000" lnSpcReduction="20000"/>
              </a:bodyPr>
              <a:lstStyle/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Find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dirty="0">
                    <a:cs typeface="Times New Roman" panose="02020603050405020304" pitchFamily="18" charset="0"/>
                  </a:rPr>
                  <a:t>for each function(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>
                    <a:cs typeface="Times New Roman" panose="02020603050405020304" pitchFamily="18" charset="0"/>
                  </a:rPr>
                  <a:t> ,then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𝑎𝑛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Q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dirty="0">
                        <a:cs typeface="Times New Roman" panose="02020603050405020304" pitchFamily="18" charset="0"/>
                      </a:rPr>
                      <m:t>uestion</m:t>
                    </m:r>
                    <m:r>
                      <a:rPr lang="en-US" dirty="0"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a:rPr lang="en-US" dirty="0">
                        <a:cs typeface="Times New Roman" panose="02020603050405020304" pitchFamily="18" charset="0"/>
                      </a:rPr>
                      <m:t>.</m:t>
                    </m:r>
                    <m:r>
                      <a:rPr lang="en-US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i="0" dirty="0">
                    <a:latin typeface="+mj-lt"/>
                    <a:cs typeface="Times New Roman" panose="02020603050405020304" pitchFamily="18" charset="0"/>
                  </a:rPr>
                  <a:t>F</a:t>
                </a:r>
                <a:r>
                  <a:rPr lang="en-US" b="0" i="0" dirty="0">
                    <a:latin typeface="+mj-lt"/>
                    <a:cs typeface="Times New Roman" panose="02020603050405020304" pitchFamily="18" charset="0"/>
                  </a:rPr>
                  <a:t>ind the equation of the tangent line to the curve </a:t>
                </a:r>
                <a14:m/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@ points (-2, 12)</a:t>
                </a: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Derivative:</a:t>
                </a: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f>
                        <m:fPr>
                          <m:ctrlPr>
                            <a:rPr lang="en-US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fPr>
                        <m:num>
                          <m:r>
                            <a:rPr lang="en-US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𝑑𝑦</m:t>
                          </m:r>
                        </m:num>
                        <m:den>
                          <m:r>
                            <a:rPr lang="en-US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𝑑𝑥</m:t>
                          </m:r>
                        </m:den>
                      </m:f>
                      <m:r>
                        <a:rPr lang="en-US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=3</m:t>
                      </m:r>
                      <m:sSup>
                        <m:sSupPr>
                          <m:ctrlPr>
                            <a:rPr lang="en-US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𝑥</m:t>
                          </m:r>
                        </m:e>
                        <m:sup>
                          <m:r>
                            <a:rPr lang="en-US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+8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𝑥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−1</m:t>
                      </m:r>
                    </m:oMath>
                  </m:oMathPara>
                </a14:m>
                <a:endParaRPr lang="en-US" b="0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=3</m:t>
                      </m:r>
                      <m:sSup>
                        <m:sSupPr>
                          <m:ctrlPr>
                            <a:rPr lang="en-US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p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(−2)</m:t>
                          </m:r>
                        </m:e>
                        <m:sup>
                          <m:r>
                            <a:rPr lang="en-US" i="1" dirty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</m:sup>
                      </m:sSup>
                      <m:r>
                        <a:rPr lang="en-US" i="1" dirty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+8</m:t>
                      </m:r>
                      <m:d>
                        <m:dPr>
                          <m:ctrlPr>
                            <a:rPr lang="en-US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dPr>
                        <m:e>
                          <m:r>
                            <a:rPr lang="en-US" b="0" i="1" dirty="0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−2</m:t>
                          </m:r>
                        </m:e>
                      </m:d>
                      <m:r>
                        <a:rPr lang="en-US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−1</m:t>
                      </m:r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(−2)</m:t>
                          </m:r>
                        </m:sub>
                      </m:sSub>
                      <m:r>
                        <a:rPr lang="en-US" i="1" dirty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b="0" i="1" dirty="0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12−16−1</m:t>
                      </m:r>
                    </m:oMath>
                  </m:oMathPara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sSub>
                        <m:sSubPr>
                          <m:ctrlP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</m:ctrlPr>
                        </m:sSubPr>
                        <m:e>
                          <m:sSup>
                            <m:sSupPr>
                              <m:ctrlP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</m:ctrlPr>
                            </m:sSupPr>
                            <m:e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𝑓</m:t>
                              </m:r>
                            </m:e>
                            <m:sup>
                              <m:r>
                                <a:rPr lang="en-US" i="1">
                                  <a:latin typeface="Cambria Math" panose="02040503050406030204" pitchFamily="18" charset="0"/>
                                  <a:cs typeface="Times New Roman" panose="02020603050405020304" pitchFamily="18" charset="0"/>
                                </a:rPr>
                                <m:t>′</m:t>
                              </m:r>
                            </m:sup>
                          </m:sSup>
                        </m:e>
                        <m:sub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(−</m:t>
                          </m:r>
                          <m:r>
                            <a:rPr lang="en-US" b="0" i="1" smtClean="0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2</m:t>
                          </m:r>
                          <m:r>
                            <a:rPr lang="en-US" i="1">
                              <a:latin typeface="Cambria Math" panose="02040503050406030204" pitchFamily="18" charset="0"/>
                              <a:cs typeface="Times New Roman" panose="02020603050405020304" pitchFamily="18" charset="0"/>
                            </a:rPr>
                            <m:t>)</m:t>
                          </m:r>
                        </m:sub>
                      </m:sSub>
                      <m:r>
                        <a:rPr lang="en-US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−5</m:t>
                      </m:r>
                    </m:oMath>
                  </m:oMathPara>
                </a14:m>
                <a:endParaRPr lang="en-US" b="0" i="1" dirty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/>
                <a:r>
                  <a:rPr lang="en-US" sz="1500" dirty="0">
                    <a:ea typeface="Cambria Math" panose="02040503050406030204" pitchFamily="18" charset="0"/>
                  </a:rPr>
                  <a:t>Spot Check graphically</a:t>
                </a:r>
                <a:r>
                  <a:rPr lang="en-US" dirty="0">
                    <a:ea typeface="Cambria Math" panose="02040503050406030204" pitchFamily="18" charset="0"/>
                  </a:rPr>
                  <a:t>,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sSubPr>
                      <m:e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𝑚</m:t>
                        </m:r>
                      </m:e>
                      <m:sub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(</m:t>
                        </m:r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=−2)</m:t>
                        </m:r>
                      </m:sub>
                    </m:sSub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</m:t>
                    </m:r>
                    <m:f>
                      <m:fPr>
                        <m:ctrlP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𝑦</m:t>
                        </m:r>
                      </m:num>
                      <m:den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∆</m:t>
                        </m:r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𝑥</m:t>
                        </m:r>
                      </m:den>
                    </m:f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 </m:t>
                    </m:r>
                    <m:f>
                      <m:fPr>
                        <m:ctrlP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</m:ctrlPr>
                      </m:fPr>
                      <m:num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−20</m:t>
                        </m:r>
                      </m:num>
                      <m:den>
                        <m:r>
                          <a:rPr lang="en-US" i="1" dirty="0">
                            <a:latin typeface="Cambria Math" panose="02040503050406030204" pitchFamily="18" charset="0"/>
                            <a:ea typeface="Cambria Math" panose="02040503050406030204" pitchFamily="18" charset="0"/>
                          </a:rPr>
                          <m:t>4</m:t>
                        </m:r>
                      </m:den>
                    </m:f>
                    <m:r>
                      <a:rPr lang="en-US" i="1" dirty="0">
                        <a:latin typeface="Cambria Math" panose="02040503050406030204" pitchFamily="18" charset="0"/>
                        <a:ea typeface="Cambria Math" panose="02040503050406030204" pitchFamily="18" charset="0"/>
                      </a:rPr>
                      <m:t>=−5</m:t>
                    </m:r>
                  </m:oMath>
                </a14:m>
                <a:endParaRPr lang="en-US" b="0" i="1" dirty="0"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sz="2100" dirty="0">
                    <a:latin typeface="+mj-lt"/>
                    <a:cs typeface="Times New Roman" panose="02020603050405020304" pitchFamily="18" charset="0"/>
                  </a:rPr>
                  <a:t>Now, if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1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1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𝑚𝑥</m:t>
                    </m:r>
                    <m:r>
                      <a:rPr lang="en-US" sz="21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1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𝑏</m:t>
                    </m:r>
                  </m:oMath>
                </a14:m>
                <a:r>
                  <a:rPr lang="en-US" sz="2100" dirty="0">
                    <a:latin typeface="+mj-lt"/>
                    <a:cs typeface="Times New Roman" panose="02020603050405020304" pitchFamily="18" charset="0"/>
                  </a:rPr>
                  <a:t> we can solve for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𝑏</m:t>
                    </m:r>
                  </m:oMath>
                </a14:m>
                <a:endParaRPr lang="en-US" sz="2100" dirty="0">
                  <a:latin typeface="+mj-lt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1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21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𝑚𝑥</m:t>
                    </m:r>
                    <m:r>
                      <a:rPr lang="en-US" sz="21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sz="21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𝑏</m:t>
                    </m:r>
                    <m:r>
                      <a:rPr lang="en-US" sz="21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21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𝑎𝑡</m:t>
                    </m:r>
                    <m:r>
                      <a:rPr lang="en-US" sz="21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(−2,12)</m:t>
                    </m:r>
                  </m:oMath>
                </a14:m>
                <a:r>
                  <a:rPr lang="en-US" sz="2100" dirty="0">
                    <a:latin typeface="+mj-lt"/>
                    <a:cs typeface="Times New Roman" panose="02020603050405020304" pitchFamily="18" charset="0"/>
                  </a:rPr>
                  <a:t> &amp; </a:t>
                </a:r>
                <a14:m>
                  <m:oMath xmlns:m="http://schemas.openxmlformats.org/officeDocument/2006/math">
                    <m:r>
                      <a:rPr lang="en-US" sz="21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sz="21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=−5</m:t>
                    </m:r>
                  </m:oMath>
                </a14:m>
                <a:endParaRPr lang="en-US" sz="2100" dirty="0">
                  <a:latin typeface="+mj-lt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1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12</m:t>
                      </m:r>
                      <m:r>
                        <a:rPr lang="en-US" sz="2100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</m:t>
                      </m:r>
                      <m:r>
                        <a:rPr lang="en-US" sz="21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(−5)(−2)</m:t>
                      </m:r>
                      <m:r>
                        <a:rPr lang="en-US" sz="2100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+</m:t>
                      </m:r>
                      <m:r>
                        <a:rPr lang="en-US" sz="2100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𝑏</m:t>
                      </m:r>
                    </m:oMath>
                  </m:oMathPara>
                </a14:m>
                <a:endParaRPr lang="en-US" sz="2100" dirty="0">
                  <a:latin typeface="+mj-lt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1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𝑏</m:t>
                      </m:r>
                      <m:r>
                        <a:rPr lang="en-US" sz="2100" b="0" i="1" smtClean="0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=12−10</m:t>
                      </m:r>
                    </m:oMath>
                  </m:oMathPara>
                </a14:m>
                <a:endParaRPr lang="en-US" sz="2100" b="0" dirty="0">
                  <a:latin typeface="+mj-lt"/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14:m>
                  <m:oMathPara xmlns:m="http://schemas.openxmlformats.org/officeDocument/2006/math">
                    <m:oMathParaPr>
                      <m:jc m:val="left"/>
                    </m:oMathParaPr>
                    <m:oMath xmlns:m="http://schemas.openxmlformats.org/officeDocument/2006/math">
                      <m:r>
                        <a:rPr lang="en-US" sz="2100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𝑏</m:t>
                      </m:r>
                      <m:r>
                        <a:rPr lang="en-US" sz="2100" i="1">
                          <a:latin typeface="Cambria Math" panose="02040503050406030204" pitchFamily="18" charset="0"/>
                          <a:cs typeface="Times New Roman" panose="02020603050405020304" pitchFamily="18" charset="0"/>
                        </a:rPr>
                        <m:t>=2</m:t>
                      </m:r>
                    </m:oMath>
                  </m:oMathPara>
                </a14:m>
                <a:endParaRPr lang="en-US" b="0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Therefore, the equation for the line tangent to the curve, </a:t>
                </a:r>
              </a:p>
              <a:p>
                <a:pPr marL="0" indent="0">
                  <a:buNone/>
                </a:pPr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+4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+2  </m:t>
                    </m:r>
                  </m:oMath>
                </a14:m>
                <a:r>
                  <a:rPr lang="en-US" dirty="0">
                    <a:cs typeface="Times New Roman" panose="02020603050405020304" pitchFamily="18" charset="0"/>
                  </a:rPr>
                  <a:t>@ points (-2, 12),</a:t>
                </a: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Is:  </a:t>
                </a:r>
                <a14:m>
                  <m:oMath xmlns:m="http://schemas.openxmlformats.org/officeDocument/2006/math">
                    <m:r>
                      <a:rPr lang="en-US" sz="2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=−5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sz="2600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+2</m:t>
                    </m:r>
                  </m:oMath>
                </a14:m>
                <a:endParaRPr lang="en-US" sz="2600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 </a:t>
                </a:r>
                <a:endParaRPr lang="en-US" b="0" dirty="0"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744911" y="1134109"/>
                <a:ext cx="7276604" cy="5850676"/>
              </a:xfrm>
              <a:blipFill>
                <a:blip r:embed="rId4"/>
                <a:stretch>
                  <a:fillRect l="-419" t="-2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Picture 1">
            <a:extLst>
              <a:ext uri="{FF2B5EF4-FFF2-40B4-BE49-F238E27FC236}">
                <a16:creationId xmlns:a16="http://schemas.microsoft.com/office/drawing/2014/main" id="{335801C0-47D1-4FCA-BA97-209AD0733144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t="5300" b="6250"/>
          <a:stretch/>
        </p:blipFill>
        <p:spPr>
          <a:xfrm>
            <a:off x="7021448" y="1007324"/>
            <a:ext cx="3162164" cy="2973001"/>
          </a:xfrm>
          <a:prstGeom prst="rect">
            <a:avLst/>
          </a:prstGeom>
        </p:spPr>
      </p:pic>
      <p:pic>
        <p:nvPicPr>
          <p:cNvPr id="8" name="Picture 7">
            <a:extLst>
              <a:ext uri="{FF2B5EF4-FFF2-40B4-BE49-F238E27FC236}">
                <a16:creationId xmlns:a16="http://schemas.microsoft.com/office/drawing/2014/main" id="{AB74CA23-7219-4979-A86F-1C80EF637B84}"/>
              </a:ext>
            </a:extLst>
          </p:cNvPr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7021448" y="4138569"/>
            <a:ext cx="3162164" cy="2578610"/>
          </a:xfrm>
          <a:prstGeom prst="rect">
            <a:avLst/>
          </a:prstGeom>
        </p:spPr>
      </p:pic>
      <p:pic>
        <p:nvPicPr>
          <p:cNvPr id="10" name="Audio 9">
            <a:hlinkClick r:id="" action="ppaction://media"/>
            <a:extLst>
              <a:ext uri="{FF2B5EF4-FFF2-40B4-BE49-F238E27FC236}">
                <a16:creationId xmlns:a16="http://schemas.microsoft.com/office/drawing/2014/main" id="{F98B6BCD-9233-46BA-A256-5AC39D2322E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7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7384605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202477"/>
    </mc:Choice>
    <mc:Fallback>
      <p:transition spd="slow" advTm="20247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10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10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 Problem Examples Part 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457694" y="1007324"/>
                <a:ext cx="7276604" cy="5850676"/>
              </a:xfrm>
            </p:spPr>
            <p:txBody>
              <a:bodyPr>
                <a:normAutofit/>
              </a:bodyPr>
              <a:lstStyle/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Find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𝑓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′</m:t>
                        </m:r>
                      </m:sup>
                    </m:sSup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r>
                  <a:rPr lang="en-US" dirty="0">
                    <a:cs typeface="Times New Roman" panose="02020603050405020304" pitchFamily="18" charset="0"/>
                  </a:rPr>
                  <a:t>for each function(</a:t>
                </a:r>
                <a14:m>
                  <m:oMath xmlns:m="http://schemas.openxmlformats.org/officeDocument/2006/math"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𝑦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</m:sup>
                    </m:sSup>
                  </m:oMath>
                </a14:m>
                <a:r>
                  <a:rPr lang="en-US" dirty="0">
                    <a:cs typeface="Times New Roman" panose="02020603050405020304" pitchFamily="18" charset="0"/>
                  </a:rPr>
                  <a:t> ,then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𝑑𝑦</m:t>
                        </m:r>
                      </m:num>
                      <m:den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𝑑𝑥</m:t>
                        </m:r>
                      </m:den>
                    </m:f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𝑎𝑛</m:t>
                    </m:r>
                    <m:sSup>
                      <m:sSupPr>
                        <m:ctrlP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e>
                      <m:sup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</m:t>
                        </m:r>
                        <m:r>
                          <a:rPr lang="en-US" i="1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−1</m:t>
                        </m:r>
                      </m:sup>
                    </m:sSup>
                    <m:r>
                      <a:rPr lang="en-US" b="0" i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Q</a:t>
                </a: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dirty="0">
                        <a:cs typeface="Times New Roman" panose="02020603050405020304" pitchFamily="18" charset="0"/>
                      </a:rPr>
                      <m:t>uestion</m:t>
                    </m:r>
                    <m:r>
                      <a:rPr lang="en-US" dirty="0"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3 </m:t>
                    </m:r>
                    <m:d>
                      <m:dPr>
                        <m:ctrlPr>
                          <a:rPr lang="en-US" b="0" i="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dPr>
                      <m:e>
                        <m:r>
                          <m:rPr>
                            <m:sty m:val="p"/>
                          </m:rPr>
                          <a:rPr lang="en-US" b="0" i="0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applied</m:t>
                        </m:r>
                      </m:e>
                    </m:d>
                    <m:r>
                      <a:rPr lang="en-US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.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𝐼𝑓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dirty="0" err="1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𝑟</m:t>
                    </m:r>
                    <m:sSup>
                      <m:sSupPr>
                        <m:ctrlPr>
                          <a:rPr lang="en-US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  <m:sup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Find</m:t>
                    </m:r>
                    <m:r>
                      <a:rPr lang="en-US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rate</m:t>
                    </m:r>
                    <m:r>
                      <a:rPr lang="en-US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of</m:t>
                    </m:r>
                    <m:r>
                      <a:rPr lang="en-US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change</m:t>
                    </m:r>
                    <m:r>
                      <a:rPr lang="en-US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when</m:t>
                    </m:r>
                    <m:r>
                      <a:rPr lang="en-US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m:rPr>
                        <m:sty m:val="p"/>
                      </m:rPr>
                      <a:rPr lang="en-US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R</m:t>
                    </m:r>
                    <m:r>
                      <a:rPr lang="en-US" b="0" i="0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=30</m:t>
                    </m:r>
                    <m:r>
                      <a:rPr lang="el-GR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Ω</m:t>
                    </m:r>
                  </m:oMath>
                </a14:m>
                <a:r>
                  <a:rPr lang="en-US" b="0" dirty="0">
                    <a:cs typeface="Times New Roman" panose="02020603050405020304" pitchFamily="18" charset="0"/>
                  </a:rPr>
                  <a:t> and I = 2A</a:t>
                </a:r>
              </a:p>
              <a:p>
                <a14:m>
                  <m:oMath xmlns:m="http://schemas.openxmlformats.org/officeDocument/2006/math"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𝑝</m:t>
                    </m:r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dirty="0" err="1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𝑟</m:t>
                    </m:r>
                    <m:sSup>
                      <m:sSupPr>
                        <m:ctrlP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</m:t>
                        </m:r>
                      </m:e>
                      <m:sup>
                        <m: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r>
                  <a:rPr lang="en-US" dirty="0">
                    <a:cs typeface="Times New Roman" panose="02020603050405020304" pitchFamily="18" charset="0"/>
                  </a:rPr>
                  <a:t>Derivative:</a:t>
                </a:r>
              </a:p>
              <a:p>
                <a:pPr/>
                <a14:m>
                  <m:oMath xmlns:m="http://schemas.openxmlformats.org/officeDocument/2006/math">
                    <m:f>
                      <m:fPr>
                        <m:ctrlPr>
                          <a:rPr lang="en-US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𝑑𝑝</m:t>
                        </m:r>
                      </m:num>
                      <m:den>
                        <m:r>
                          <a:rPr lang="en-US" b="0" i="1" dirty="0" smtClean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den>
                    </m:f>
                    <m:r>
                      <a:rPr lang="en-US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𝑟𝑖</m:t>
                    </m:r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/>
                <a14:m>
                  <m:oMath xmlns:m="http://schemas.openxmlformats.org/officeDocument/2006/math">
                    <m:f>
                      <m:fPr>
                        <m:ctrlP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𝑑𝑝</m:t>
                        </m:r>
                      </m:num>
                      <m:den>
                        <m: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den>
                    </m:f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(30)(2)</m:t>
                    </m:r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  <a:p>
                <a:pPr/>
                <a14:m>
                  <m:oMath xmlns:m="http://schemas.openxmlformats.org/officeDocument/2006/math">
                    <m:f>
                      <m:fPr>
                        <m:ctrlP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𝑑𝑝</m:t>
                        </m:r>
                      </m:num>
                      <m:den>
                        <m:r>
                          <a:rPr lang="en-US" i="1" dirty="0"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den>
                    </m:f>
                    <m:r>
                      <a:rPr lang="en-US" i="1" dirty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120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𝑤𝑎𝑡𝑡𝑠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/</m:t>
                    </m:r>
                    <m:r>
                      <a:rPr lang="en-US" b="0" i="1" dirty="0" smtClean="0"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𝑎𝑚𝑝</m:t>
                    </m:r>
                  </m:oMath>
                </a14:m>
                <a:endParaRPr lang="en-US" dirty="0"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457694" y="1007324"/>
                <a:ext cx="7276604" cy="5850676"/>
              </a:xfrm>
              <a:blipFill>
                <a:blip r:embed="rId4"/>
                <a:stretch>
                  <a:fillRect l="-13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C7B096A8-5EF6-4B8A-8F76-184244917000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4807643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6964"/>
    </mc:Choice>
    <mc:Fallback>
      <p:transition spd="slow" advTm="969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4216539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Richmond, A. E., &amp; Hecht, G. W. (1995).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Calculus for electronics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New York: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r>
              <a:rPr lang="en-US" sz="2400" dirty="0">
                <a:solidFill>
                  <a:schemeClr val="accent5"/>
                </a:solidFill>
                <a:latin typeface="Times New Roman" panose="02020603050405020304" pitchFamily="18" charset="0"/>
                <a:cs typeface="Times New Roman" panose="02020603050405020304" pitchFamily="18" charset="0"/>
                <a:hlinkClick r:id="rId2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https://www.desmos.com</a:t>
            </a:r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endParaRPr lang="en-US" sz="2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51029</TotalTime>
  <Words>475</Words>
  <Application>Microsoft Office PowerPoint</Application>
  <PresentationFormat>Widescreen</PresentationFormat>
  <Paragraphs>55</Paragraphs>
  <Slides>6</Slides>
  <Notes>0</Notes>
  <HiddenSlides>0</HiddenSlides>
  <MMClips>5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6</vt:i4>
      </vt:variant>
    </vt:vector>
  </HeadingPairs>
  <TitlesOfParts>
    <vt:vector size="11" baseType="lpstr">
      <vt:lpstr>Arial</vt:lpstr>
      <vt:lpstr>Cambria Math</vt:lpstr>
      <vt:lpstr>Century Gothic</vt:lpstr>
      <vt:lpstr>Times New Roman</vt:lpstr>
      <vt:lpstr>Mesh</vt:lpstr>
      <vt:lpstr>Derivative  Problem Examples Part 2 </vt:lpstr>
      <vt:lpstr>Derivative Problem Examples Part 2</vt:lpstr>
      <vt:lpstr>Derivative Problem Examples Part 2</vt:lpstr>
      <vt:lpstr>Derivative Problem Examples Part 2</vt:lpstr>
      <vt:lpstr>Derivative Problem Examples Part 2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331</cp:revision>
  <dcterms:created xsi:type="dcterms:W3CDTF">2019-08-29T21:54:18Z</dcterms:created>
  <dcterms:modified xsi:type="dcterms:W3CDTF">2020-08-10T22:24:22Z</dcterms:modified>
</cp:coreProperties>
</file>